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6" r:id="rId11"/>
    <p:sldId id="268" r:id="rId12"/>
    <p:sldId id="265" r:id="rId13"/>
    <p:sldId id="267"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447801"/>
            <a:ext cx="6619244"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866216" y="4777380"/>
            <a:ext cx="6619244" cy="861420"/>
          </a:xfrm>
        </p:spPr>
        <p:txBody>
          <a:bodyPr anchor="t"/>
          <a:lstStyle>
            <a:lvl1pPr marL="0" indent="0" algn="r">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DC990ED1-7DA0-4BAC-BDFC-66E81DFA4B47}" type="datetimeFigureOut">
              <a:rPr lang="ar-IQ" smtClean="0"/>
              <a:t>20/12/1441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94C0DD7-FD38-4559-AA84-9300E50DA6C0}"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66217" y="4800587"/>
            <a:ext cx="6619243" cy="566738"/>
          </a:xfrm>
        </p:spPr>
        <p:txBody>
          <a:bodyPr anchor="b">
            <a:normAutofit/>
          </a:bodyPr>
          <a:lstStyle>
            <a:lvl1pPr algn="r">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866216" y="685800"/>
            <a:ext cx="6619244"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66217" y="5367325"/>
            <a:ext cx="6619242"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C990ED1-7DA0-4BAC-BDFC-66E81DFA4B47}" type="datetimeFigureOut">
              <a:rPr lang="ar-IQ" smtClean="0"/>
              <a:t>20/12/1441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94C0DD7-FD38-4559-AA84-9300E50DA6C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66216" y="1447800"/>
            <a:ext cx="6619244"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866216" y="3657600"/>
            <a:ext cx="6619244"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C990ED1-7DA0-4BAC-BDFC-66E81DFA4B47}" type="datetimeFigureOut">
              <a:rPr lang="ar-IQ" smtClean="0"/>
              <a:t>20/12/1441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94C0DD7-FD38-4559-AA84-9300E50DA6C0}" type="slidenum">
              <a:rPr lang="ar-IQ" smtClean="0"/>
              <a:t>‹#›</a:t>
            </a:fld>
            <a:endParaRPr lang="ar-IQ"/>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81101" y="1447800"/>
            <a:ext cx="5999486" cy="2323374"/>
          </a:xfrm>
        </p:spPr>
        <p:txBody>
          <a:bodyPr/>
          <a:lstStyle>
            <a:lvl1pPr>
              <a:defRPr sz="4800"/>
            </a:lvl1pPr>
          </a:lstStyle>
          <a:p>
            <a:r>
              <a:rPr lang="ar-SA" smtClean="0"/>
              <a:t>انقر لتحرير نمط العنوان الرئيسي</a:t>
            </a:r>
            <a:endParaRPr lang="en-US" dirty="0"/>
          </a:p>
        </p:txBody>
      </p:sp>
      <p:sp>
        <p:nvSpPr>
          <p:cNvPr id="11" name="Text Placeholder 3"/>
          <p:cNvSpPr>
            <a:spLocks noGrp="1"/>
          </p:cNvSpPr>
          <p:nvPr>
            <p:ph type="body" sz="half" idx="14"/>
          </p:nvPr>
        </p:nvSpPr>
        <p:spPr>
          <a:xfrm>
            <a:off x="1447800" y="3771174"/>
            <a:ext cx="5459737"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ar-SA" smtClean="0"/>
              <a:t>انقر لتحرير أنماط النص الرئيسي</a:t>
            </a:r>
          </a:p>
        </p:txBody>
      </p:sp>
      <p:sp>
        <p:nvSpPr>
          <p:cNvPr id="10" name="Text Placeholder 3"/>
          <p:cNvSpPr>
            <a:spLocks noGrp="1"/>
          </p:cNvSpPr>
          <p:nvPr>
            <p:ph type="body" sz="half" idx="2"/>
          </p:nvPr>
        </p:nvSpPr>
        <p:spPr>
          <a:xfrm>
            <a:off x="866216" y="4350657"/>
            <a:ext cx="6619244"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C990ED1-7DA0-4BAC-BDFC-66E81DFA4B47}" type="datetimeFigureOut">
              <a:rPr lang="ar-IQ" smtClean="0"/>
              <a:t>20/12/1441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94C0DD7-FD38-4559-AA84-9300E50DA6C0}" type="slidenum">
              <a:rPr lang="ar-IQ" smtClean="0"/>
              <a:t>‹#›</a:t>
            </a:fld>
            <a:endParaRPr lang="ar-IQ"/>
          </a:p>
        </p:txBody>
      </p:sp>
      <p:sp>
        <p:nvSpPr>
          <p:cNvPr id="12" name="TextBox 11"/>
          <p:cNvSpPr txBox="1"/>
          <p:nvPr/>
        </p:nvSpPr>
        <p:spPr>
          <a:xfrm>
            <a:off x="673721" y="971253"/>
            <a:ext cx="601434"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6997868" y="2613787"/>
            <a:ext cx="601434"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866216" y="3124201"/>
            <a:ext cx="6619245" cy="1653180"/>
          </a:xfrm>
        </p:spPr>
        <p:txBody>
          <a:bodyPr anchor="b"/>
          <a:lstStyle>
            <a:lvl1pPr algn="r">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r">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C990ED1-7DA0-4BAC-BDFC-66E81DFA4B47}" type="datetimeFigureOut">
              <a:rPr lang="ar-IQ" smtClean="0"/>
              <a:t>20/12/1441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94C0DD7-FD38-4559-AA84-9300E50DA6C0}" type="slidenum">
              <a:rPr lang="ar-IQ" smtClean="0"/>
              <a:t>‹#›</a:t>
            </a:fld>
            <a:endParaRPr lang="ar-IQ"/>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74710" y="1981200"/>
            <a:ext cx="22101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489347" y="2667000"/>
            <a:ext cx="21955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2912745" y="1981200"/>
            <a:ext cx="220218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2904829" y="2667000"/>
            <a:ext cx="2210096"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5343525" y="1981200"/>
            <a:ext cx="219908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5343525" y="2667000"/>
            <a:ext cx="2199085"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C990ED1-7DA0-4BAC-BDFC-66E81DFA4B47}" type="datetimeFigureOut">
              <a:rPr lang="ar-IQ" smtClean="0"/>
              <a:t>20/12/1441</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94C0DD7-FD38-4559-AA84-9300E50DA6C0}" type="slidenum">
              <a:rPr lang="ar-IQ" smtClean="0"/>
              <a:t>‹#›</a:t>
            </a:fld>
            <a:endParaRPr lang="ar-IQ"/>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89347" y="4250949"/>
            <a:ext cx="22050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9" name="Picture Placeholder 2"/>
          <p:cNvSpPr>
            <a:spLocks noGrp="1" noChangeAspect="1"/>
          </p:cNvSpPr>
          <p:nvPr>
            <p:ph type="pic" idx="15"/>
          </p:nvPr>
        </p:nvSpPr>
        <p:spPr>
          <a:xfrm>
            <a:off x="489347" y="2209800"/>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489347" y="4827212"/>
            <a:ext cx="220503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2917032" y="4250949"/>
            <a:ext cx="219789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0" name="Picture Placeholder 2"/>
          <p:cNvSpPr>
            <a:spLocks noGrp="1" noChangeAspect="1"/>
          </p:cNvSpPr>
          <p:nvPr>
            <p:ph type="pic" idx="21"/>
          </p:nvPr>
        </p:nvSpPr>
        <p:spPr>
          <a:xfrm>
            <a:off x="2917031" y="2209800"/>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2916016" y="4827211"/>
            <a:ext cx="2200805"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5343525" y="4250949"/>
            <a:ext cx="219908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1" name="Picture Placeholder 2"/>
          <p:cNvSpPr>
            <a:spLocks noGrp="1" noChangeAspect="1"/>
          </p:cNvSpPr>
          <p:nvPr>
            <p:ph type="pic" idx="22"/>
          </p:nvPr>
        </p:nvSpPr>
        <p:spPr>
          <a:xfrm>
            <a:off x="5343525" y="2209800"/>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5343432" y="4827209"/>
            <a:ext cx="220199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9" name="Straight Connector 18"/>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C990ED1-7DA0-4BAC-BDFC-66E81DFA4B47}" type="datetimeFigureOut">
              <a:rPr lang="ar-IQ" smtClean="0"/>
              <a:t>20/12/1441</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94C0DD7-FD38-4559-AA84-9300E50DA6C0}" type="slidenum">
              <a:rPr lang="ar-IQ" smtClean="0"/>
              <a:t>‹#›</a:t>
            </a:fld>
            <a:endParaRPr lang="ar-IQ"/>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C990ED1-7DA0-4BAC-BDFC-66E81DFA4B47}" type="datetimeFigureOut">
              <a:rPr lang="ar-IQ" smtClean="0"/>
              <a:t>20/12/1441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94C0DD7-FD38-4559-AA84-9300E50DA6C0}" type="slidenum">
              <a:rPr lang="ar-IQ" smtClean="0"/>
              <a:t>‹#›</a:t>
            </a:fld>
            <a:endParaRPr lang="ar-IQ"/>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430214"/>
            <a:ext cx="131445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89348" y="887414"/>
            <a:ext cx="5567362" cy="536892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C990ED1-7DA0-4BAC-BDFC-66E81DFA4B47}" type="datetimeFigureOut">
              <a:rPr lang="ar-IQ" smtClean="0"/>
              <a:t>20/12/1441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94C0DD7-FD38-4559-AA84-9300E50DA6C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3"/>
          <p:cNvSpPr>
            <a:spLocks noGrp="1"/>
          </p:cNvSpPr>
          <p:nvPr>
            <p:ph type="dt" sz="half" idx="10"/>
          </p:nvPr>
        </p:nvSpPr>
        <p:spPr/>
        <p:txBody>
          <a:bodyPr/>
          <a:lstStyle/>
          <a:p>
            <a:fld id="{DC990ED1-7DA0-4BAC-BDFC-66E81DFA4B47}" type="datetimeFigureOut">
              <a:rPr lang="ar-IQ" smtClean="0"/>
              <a:t>20/12/1441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94C0DD7-FD38-4559-AA84-9300E50DA6C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866217" y="2861734"/>
            <a:ext cx="6619243" cy="1915647"/>
          </a:xfrm>
        </p:spPr>
        <p:txBody>
          <a:bodyPr anchor="b"/>
          <a:lstStyle>
            <a:lvl1pPr algn="r">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r">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C990ED1-7DA0-4BAC-BDFC-66E81DFA4B47}" type="datetimeFigureOut">
              <a:rPr lang="ar-IQ" smtClean="0"/>
              <a:t>20/12/1441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94C0DD7-FD38-4559-AA84-9300E50DA6C0}"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827485" y="2060576"/>
            <a:ext cx="3297254"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240870" y="2056093"/>
            <a:ext cx="3297256"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DC990ED1-7DA0-4BAC-BDFC-66E81DFA4B47}" type="datetimeFigureOut">
              <a:rPr lang="ar-IQ" smtClean="0"/>
              <a:t>20/12/1441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94C0DD7-FD38-4559-AA84-9300E50DA6C0}"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7485" y="1905000"/>
            <a:ext cx="32972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827485" y="2514600"/>
            <a:ext cx="3297254"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240872" y="1905000"/>
            <a:ext cx="32972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240872" y="2514600"/>
            <a:ext cx="3297254"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C990ED1-7DA0-4BAC-BDFC-66E81DFA4B47}" type="datetimeFigureOut">
              <a:rPr lang="ar-IQ" smtClean="0"/>
              <a:t>20/12/1441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94C0DD7-FD38-4559-AA84-9300E50DA6C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DC990ED1-7DA0-4BAC-BDFC-66E81DFA4B47}" type="datetimeFigureOut">
              <a:rPr lang="ar-IQ" smtClean="0"/>
              <a:t>20/12/1441</a:t>
            </a:fld>
            <a:endParaRPr lang="ar-IQ"/>
          </a:p>
        </p:txBody>
      </p:sp>
      <p:sp>
        <p:nvSpPr>
          <p:cNvPr id="5" name="Footer Placeholder 3"/>
          <p:cNvSpPr>
            <a:spLocks noGrp="1"/>
          </p:cNvSpPr>
          <p:nvPr>
            <p:ph type="ftr" sz="quarter" idx="11"/>
          </p:nvPr>
        </p:nvSpPr>
        <p:spPr/>
        <p:txBody>
          <a:bodyPr/>
          <a:lstStyle/>
          <a:p>
            <a:endParaRPr lang="ar-IQ"/>
          </a:p>
        </p:txBody>
      </p:sp>
      <p:sp>
        <p:nvSpPr>
          <p:cNvPr id="6" name="Slide Number Placeholder 4"/>
          <p:cNvSpPr>
            <a:spLocks noGrp="1"/>
          </p:cNvSpPr>
          <p:nvPr>
            <p:ph type="sldNum" sz="quarter" idx="12"/>
          </p:nvPr>
        </p:nvSpPr>
        <p:spPr/>
        <p:txBody>
          <a:bodyPr/>
          <a:lstStyle/>
          <a:p>
            <a:fld id="{A94C0DD7-FD38-4559-AA84-9300E50DA6C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C990ED1-7DA0-4BAC-BDFC-66E81DFA4B47}" type="datetimeFigureOut">
              <a:rPr lang="ar-IQ" smtClean="0"/>
              <a:t>20/12/1441</a:t>
            </a:fld>
            <a:endParaRPr lang="ar-IQ"/>
          </a:p>
        </p:txBody>
      </p:sp>
      <p:sp>
        <p:nvSpPr>
          <p:cNvPr id="5" name="Footer Placeholder 2"/>
          <p:cNvSpPr>
            <a:spLocks noGrp="1"/>
          </p:cNvSpPr>
          <p:nvPr>
            <p:ph type="ftr" sz="quarter" idx="11"/>
          </p:nvPr>
        </p:nvSpPr>
        <p:spPr/>
        <p:txBody>
          <a:bodyPr/>
          <a:lstStyle/>
          <a:p>
            <a:endParaRPr lang="ar-IQ"/>
          </a:p>
        </p:txBody>
      </p:sp>
      <p:sp>
        <p:nvSpPr>
          <p:cNvPr id="6" name="Slide Number Placeholder 3"/>
          <p:cNvSpPr>
            <a:spLocks noGrp="1"/>
          </p:cNvSpPr>
          <p:nvPr>
            <p:ph type="sldNum" sz="quarter" idx="12"/>
          </p:nvPr>
        </p:nvSpPr>
        <p:spPr/>
        <p:txBody>
          <a:bodyPr/>
          <a:lstStyle/>
          <a:p>
            <a:fld id="{A94C0DD7-FD38-4559-AA84-9300E50DA6C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66215" y="1447800"/>
            <a:ext cx="2550798" cy="1447800"/>
          </a:xfrm>
        </p:spPr>
        <p:txBody>
          <a:bodyPr anchor="b"/>
          <a:lstStyle>
            <a:lvl1pPr algn="r">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3588462" y="1447800"/>
            <a:ext cx="3896998"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866215" y="3129281"/>
            <a:ext cx="2550797"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7" name="Date Placeholder 4"/>
          <p:cNvSpPr>
            <a:spLocks noGrp="1"/>
          </p:cNvSpPr>
          <p:nvPr>
            <p:ph type="dt" sz="half" idx="10"/>
          </p:nvPr>
        </p:nvSpPr>
        <p:spPr/>
        <p:txBody>
          <a:bodyPr/>
          <a:lstStyle/>
          <a:p>
            <a:fld id="{DC990ED1-7DA0-4BAC-BDFC-66E81DFA4B47}" type="datetimeFigureOut">
              <a:rPr lang="ar-IQ" smtClean="0"/>
              <a:t>20/12/1441</a:t>
            </a:fld>
            <a:endParaRPr lang="ar-IQ"/>
          </a:p>
        </p:txBody>
      </p:sp>
      <p:sp>
        <p:nvSpPr>
          <p:cNvPr id="5" name="Footer Placeholder 5"/>
          <p:cNvSpPr>
            <a:spLocks noGrp="1"/>
          </p:cNvSpPr>
          <p:nvPr>
            <p:ph type="ftr" sz="quarter" idx="11"/>
          </p:nvPr>
        </p:nvSpPr>
        <p:spPr/>
        <p:txBody>
          <a:bodyPr/>
          <a:lstStyle/>
          <a:p>
            <a:endParaRPr lang="ar-IQ"/>
          </a:p>
        </p:txBody>
      </p:sp>
      <p:sp>
        <p:nvSpPr>
          <p:cNvPr id="6" name="Slide Number Placeholder 6"/>
          <p:cNvSpPr>
            <a:spLocks noGrp="1"/>
          </p:cNvSpPr>
          <p:nvPr>
            <p:ph type="sldNum" sz="quarter" idx="12"/>
          </p:nvPr>
        </p:nvSpPr>
        <p:spPr/>
        <p:txBody>
          <a:bodyPr/>
          <a:lstStyle/>
          <a:p>
            <a:fld id="{A94C0DD7-FD38-4559-AA84-9300E50DA6C0}"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65430" y="1854192"/>
            <a:ext cx="3819680" cy="1574808"/>
          </a:xfrm>
        </p:spPr>
        <p:txBody>
          <a:bodyPr anchor="b">
            <a:normAutofit/>
          </a:bodyPr>
          <a:lstStyle>
            <a:lvl1pPr algn="r">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212160" y="1143000"/>
            <a:ext cx="24003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66216" y="3657600"/>
            <a:ext cx="3813734"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C990ED1-7DA0-4BAC-BDFC-66E81DFA4B47}" type="datetimeFigureOut">
              <a:rPr lang="ar-IQ" smtClean="0"/>
              <a:t>20/12/1441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94C0DD7-FD38-4559-AA84-9300E50DA6C0}"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6"/>
            <a:ext cx="302775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8"/>
            <a:ext cx="1141809" cy="2365453"/>
          </a:xfrm>
          <a:prstGeom prst="rect">
            <a:avLst/>
          </a:prstGeom>
        </p:spPr>
      </p:pic>
      <p:sp>
        <p:nvSpPr>
          <p:cNvPr id="16" name="Oval 15"/>
          <p:cNvSpPr/>
          <p:nvPr/>
        </p:nvSpPr>
        <p:spPr>
          <a:xfrm>
            <a:off x="6456759" y="1676400"/>
            <a:ext cx="211455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1"/>
            <a:ext cx="1202540"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4408" y="6096000"/>
            <a:ext cx="745301" cy="762000"/>
          </a:xfrm>
          <a:prstGeom prst="rect">
            <a:avLst/>
          </a:prstGeom>
        </p:spPr>
      </p:pic>
      <p:sp>
        <p:nvSpPr>
          <p:cNvPr id="14" name="Rectangle 13"/>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452718"/>
            <a:ext cx="7053542" cy="1400530"/>
          </a:xfrm>
          <a:prstGeom prst="rect">
            <a:avLst/>
          </a:prstGeom>
        </p:spPr>
        <p:txBody>
          <a:bodyPr vert="horz" lIns="91440" tIns="45720" rIns="91440" bIns="45720" rtlCol="0" anchor="t">
            <a:no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827484" y="2052919"/>
            <a:ext cx="6709906" cy="4195481"/>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rot="5400000">
            <a:off x="7492905" y="1828801"/>
            <a:ext cx="990599" cy="228599"/>
          </a:xfrm>
          <a:prstGeom prst="rect">
            <a:avLst/>
          </a:prstGeom>
        </p:spPr>
        <p:txBody>
          <a:bodyPr vert="horz" lIns="91440" tIns="45720" rIns="91440" bIns="45720" rtlCol="0" anchor="t"/>
          <a:lstStyle>
            <a:lvl1pPr algn="r">
              <a:defRPr sz="1100" b="0" i="0">
                <a:solidFill>
                  <a:schemeClr val="tx1">
                    <a:tint val="75000"/>
                    <a:alpha val="60000"/>
                  </a:schemeClr>
                </a:solidFill>
              </a:defRPr>
            </a:lvl1pPr>
          </a:lstStyle>
          <a:p>
            <a:fld id="{DC990ED1-7DA0-4BAC-BDFC-66E81DFA4B47}" type="datetimeFigureOut">
              <a:rPr lang="ar-IQ" smtClean="0"/>
              <a:t>20/12/1441</a:t>
            </a:fld>
            <a:endParaRPr lang="ar-IQ"/>
          </a:p>
        </p:txBody>
      </p:sp>
      <p:sp>
        <p:nvSpPr>
          <p:cNvPr id="5" name="Footer Placeholder 4"/>
          <p:cNvSpPr>
            <a:spLocks noGrp="1"/>
          </p:cNvSpPr>
          <p:nvPr>
            <p:ph type="ftr" sz="quarter" idx="3"/>
          </p:nvPr>
        </p:nvSpPr>
        <p:spPr>
          <a:xfrm rot="5400000">
            <a:off x="6231206" y="3263398"/>
            <a:ext cx="3859795" cy="228601"/>
          </a:xfrm>
          <a:prstGeom prst="rect">
            <a:avLst/>
          </a:prstGeom>
        </p:spPr>
        <p:txBody>
          <a:bodyPr vert="horz" lIns="91440" tIns="45720" rIns="91440" bIns="45720" rtlCol="0" anchor="b"/>
          <a:lstStyle>
            <a:lvl1pPr algn="r">
              <a:defRPr sz="1100" b="0" i="0">
                <a:solidFill>
                  <a:schemeClr val="tx1">
                    <a:tint val="75000"/>
                    <a:alpha val="60000"/>
                  </a:schemeClr>
                </a:solidFill>
              </a:defRPr>
            </a:lvl1pPr>
          </a:lstStyle>
          <a:p>
            <a:endParaRPr lang="ar-IQ"/>
          </a:p>
        </p:txBody>
      </p:sp>
      <p:sp>
        <p:nvSpPr>
          <p:cNvPr id="6" name="Slide Number Placeholder 5"/>
          <p:cNvSpPr>
            <a:spLocks noGrp="1"/>
          </p:cNvSpPr>
          <p:nvPr>
            <p:ph type="sldNum" sz="quarter" idx="4"/>
          </p:nvPr>
        </p:nvSpPr>
        <p:spPr bwMode="gray">
          <a:xfrm>
            <a:off x="7764406" y="295730"/>
            <a:ext cx="62864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94C0DD7-FD38-4559-AA84-9300E50DA6C0}"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r"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التأليف الحر </a:t>
            </a:r>
            <a:r>
              <a:rPr lang="en-US" dirty="0" smtClean="0"/>
              <a:t>Wiki</a:t>
            </a:r>
            <a:endParaRPr lang="ar-IQ" dirty="0"/>
          </a:p>
        </p:txBody>
      </p:sp>
      <p:sp>
        <p:nvSpPr>
          <p:cNvPr id="3" name="عنوان فرعي 2"/>
          <p:cNvSpPr>
            <a:spLocks noGrp="1"/>
          </p:cNvSpPr>
          <p:nvPr>
            <p:ph type="subTitle" idx="1"/>
          </p:nvPr>
        </p:nvSpPr>
        <p:spPr/>
        <p:txBody>
          <a:bodyPr/>
          <a:lstStyle/>
          <a:p>
            <a:r>
              <a:rPr lang="ar-IQ" dirty="0" smtClean="0"/>
              <a:t>شبكات المعلومات/ المرحلة الرابعة/ قسم المعلومات والمكتبات/ كلية الآداب/ جامعة البصرة/ د. سلمان جودي داود</a:t>
            </a:r>
            <a:endParaRPr lang="ar-IQ" dirty="0"/>
          </a:p>
        </p:txBody>
      </p:sp>
    </p:spTree>
    <p:custDataLst>
      <p:tags r:id="rId1"/>
    </p:custDataLst>
    <p:extLst>
      <p:ext uri="{BB962C8B-B14F-4D97-AF65-F5344CB8AC3E}">
        <p14:creationId xmlns:p14="http://schemas.microsoft.com/office/powerpoint/2010/main" val="3457900091"/>
      </p:ext>
    </p:extLst>
  </p:cSld>
  <p:clrMapOvr>
    <a:masterClrMapping/>
  </p:clrMapOvr>
  <mc:AlternateContent xmlns:mc="http://schemas.openxmlformats.org/markup-compatibility/2006" xmlns:p14="http://schemas.microsoft.com/office/powerpoint/2010/main">
    <mc:Choice Requires="p14">
      <p:transition spd="slow" p14:dur="2000" advTm="12636"/>
    </mc:Choice>
    <mc:Fallback xmlns="">
      <p:transition spd="slow" advTm="126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التأليف الحر</a:t>
            </a:r>
            <a:r>
              <a:rPr lang="en-US" b="1" dirty="0"/>
              <a:t> Wiki</a:t>
            </a:r>
            <a:r>
              <a:rPr lang="ar-IQ" b="1" dirty="0"/>
              <a:t>/ </a:t>
            </a:r>
            <a:r>
              <a:rPr lang="ar-IQ" b="1" dirty="0" smtClean="0"/>
              <a:t>ويكيبيديا العربية</a:t>
            </a:r>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088" y="2210805"/>
            <a:ext cx="6710362" cy="3879428"/>
          </a:xfrm>
        </p:spPr>
      </p:pic>
    </p:spTree>
    <p:extLst>
      <p:ext uri="{BB962C8B-B14F-4D97-AF65-F5344CB8AC3E}">
        <p14:creationId xmlns:p14="http://schemas.microsoft.com/office/powerpoint/2010/main" val="872640225"/>
      </p:ext>
    </p:extLst>
  </p:cSld>
  <p:clrMapOvr>
    <a:masterClrMapping/>
  </p:clrMapOvr>
  <mc:AlternateContent xmlns:mc="http://schemas.openxmlformats.org/markup-compatibility/2006" xmlns:p14="http://schemas.microsoft.com/office/powerpoint/2010/main">
    <mc:Choice Requires="p14">
      <p:transition spd="slow" p14:dur="2000" advTm="318804"/>
    </mc:Choice>
    <mc:Fallback xmlns="">
      <p:transition spd="slow" advTm="318804"/>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التأليف الحر</a:t>
            </a:r>
            <a:r>
              <a:rPr lang="en-US" b="1" dirty="0"/>
              <a:t> Wiki</a:t>
            </a:r>
            <a:r>
              <a:rPr lang="ar-IQ" b="1" dirty="0"/>
              <a:t>/ ويكيبيديا العربية</a:t>
            </a:r>
            <a:endParaRPr lang="ar-IQ" dirty="0"/>
          </a:p>
        </p:txBody>
      </p:sp>
      <p:sp>
        <p:nvSpPr>
          <p:cNvPr id="3" name="عنصر نائب للمحتوى 2"/>
          <p:cNvSpPr>
            <a:spLocks noGrp="1"/>
          </p:cNvSpPr>
          <p:nvPr>
            <p:ph idx="1"/>
          </p:nvPr>
        </p:nvSpPr>
        <p:spPr/>
        <p:txBody>
          <a:bodyPr/>
          <a:lstStyle/>
          <a:p>
            <a:pPr marL="0" indent="0">
              <a:buNone/>
            </a:pPr>
            <a:r>
              <a:rPr lang="ar-IQ" dirty="0" smtClean="0"/>
              <a:t>الروابط ومحتويات صفحات ويكيبيديا</a:t>
            </a:r>
          </a:p>
          <a:p>
            <a:pPr>
              <a:buFontTx/>
              <a:buChar char="-"/>
            </a:pPr>
            <a:r>
              <a:rPr lang="ar-IQ" dirty="0" smtClean="0"/>
              <a:t>مقالة</a:t>
            </a:r>
          </a:p>
          <a:p>
            <a:pPr>
              <a:buFontTx/>
              <a:buChar char="-"/>
            </a:pPr>
            <a:r>
              <a:rPr lang="ar-IQ" dirty="0" smtClean="0"/>
              <a:t>نقاش</a:t>
            </a:r>
          </a:p>
          <a:p>
            <a:pPr>
              <a:buFontTx/>
              <a:buChar char="-"/>
            </a:pPr>
            <a:r>
              <a:rPr lang="ar-IQ" dirty="0" smtClean="0"/>
              <a:t>اقرأ</a:t>
            </a:r>
          </a:p>
          <a:p>
            <a:pPr>
              <a:buFontTx/>
              <a:buChar char="-"/>
            </a:pPr>
            <a:r>
              <a:rPr lang="ar-IQ" dirty="0" smtClean="0"/>
              <a:t>عدل المصدر</a:t>
            </a:r>
          </a:p>
          <a:p>
            <a:pPr>
              <a:buFontTx/>
              <a:buChar char="-"/>
            </a:pPr>
            <a:r>
              <a:rPr lang="ar-IQ" dirty="0" smtClean="0"/>
              <a:t>تاريخ</a:t>
            </a:r>
          </a:p>
          <a:p>
            <a:endParaRPr lang="ar-IQ" dirty="0"/>
          </a:p>
        </p:txBody>
      </p:sp>
    </p:spTree>
    <p:extLst>
      <p:ext uri="{BB962C8B-B14F-4D97-AF65-F5344CB8AC3E}">
        <p14:creationId xmlns:p14="http://schemas.microsoft.com/office/powerpoint/2010/main" val="3530581103"/>
      </p:ext>
    </p:extLst>
  </p:cSld>
  <p:clrMapOvr>
    <a:masterClrMapping/>
  </p:clrMapOvr>
  <mc:AlternateContent xmlns:mc="http://schemas.openxmlformats.org/markup-compatibility/2006" xmlns:p14="http://schemas.microsoft.com/office/powerpoint/2010/main">
    <mc:Choice Requires="p14">
      <p:transition spd="slow" p14:dur="2000" advTm="12214"/>
    </mc:Choice>
    <mc:Fallback xmlns="">
      <p:transition spd="slow" advTm="12214"/>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التأليف الحر/ تمرين</a:t>
            </a:r>
            <a:endParaRPr lang="ar-IQ" dirty="0"/>
          </a:p>
        </p:txBody>
      </p:sp>
      <p:sp>
        <p:nvSpPr>
          <p:cNvPr id="3" name="عنصر نائب للمحتوى 2"/>
          <p:cNvSpPr>
            <a:spLocks noGrp="1"/>
          </p:cNvSpPr>
          <p:nvPr>
            <p:ph idx="1"/>
          </p:nvPr>
        </p:nvSpPr>
        <p:spPr/>
        <p:txBody>
          <a:bodyPr>
            <a:normAutofit/>
          </a:bodyPr>
          <a:lstStyle/>
          <a:p>
            <a:pPr marL="68580" indent="0" algn="justLow">
              <a:buNone/>
            </a:pPr>
            <a:r>
              <a:rPr lang="ar-IQ" sz="3200" dirty="0" smtClean="0"/>
              <a:t>تمرين/</a:t>
            </a:r>
          </a:p>
          <a:p>
            <a:pPr marL="68580" indent="0" algn="justLow">
              <a:buNone/>
            </a:pPr>
            <a:r>
              <a:rPr lang="ar-IQ" sz="3200" dirty="0" smtClean="0"/>
              <a:t>قم بالبحث في الويكيبيديا العربية عن احد الموضوعات التي ترغب بالاطلاع ما كتب عنه في ويكيبيديا وارسل:</a:t>
            </a:r>
          </a:p>
          <a:p>
            <a:pPr marL="68580" indent="0" algn="justLow">
              <a:buNone/>
            </a:pPr>
            <a:r>
              <a:rPr lang="ar-IQ" sz="3200" dirty="0" smtClean="0"/>
              <a:t>-  صورة عن كتابتك لكلمات البحث.</a:t>
            </a:r>
          </a:p>
          <a:p>
            <a:pPr marL="525780" indent="-457200" algn="justLow">
              <a:buFontTx/>
              <a:buChar char="-"/>
            </a:pPr>
            <a:r>
              <a:rPr lang="ar-IQ" sz="3200" dirty="0" smtClean="0"/>
              <a:t>صورة للمقالة التي تظهر اليك.</a:t>
            </a:r>
          </a:p>
          <a:p>
            <a:pPr marL="525780" indent="-457200" algn="justLow">
              <a:buFontTx/>
              <a:buChar char="-"/>
            </a:pPr>
            <a:r>
              <a:rPr lang="ar-IQ" sz="3200" dirty="0" smtClean="0"/>
              <a:t>صورة لصفحة تاريخ المقالة.</a:t>
            </a:r>
          </a:p>
          <a:p>
            <a:pPr marL="525780" indent="-457200" algn="justLow">
              <a:buFontTx/>
              <a:buChar char="-"/>
            </a:pPr>
            <a:endParaRPr lang="ar-IQ" sz="3200" dirty="0"/>
          </a:p>
        </p:txBody>
      </p:sp>
    </p:spTree>
    <p:custDataLst>
      <p:tags r:id="rId1"/>
    </p:custDataLst>
    <p:extLst>
      <p:ext uri="{BB962C8B-B14F-4D97-AF65-F5344CB8AC3E}">
        <p14:creationId xmlns:p14="http://schemas.microsoft.com/office/powerpoint/2010/main" val="3194131215"/>
      </p:ext>
    </p:extLst>
  </p:cSld>
  <p:clrMapOvr>
    <a:masterClrMapping/>
  </p:clrMapOvr>
  <mc:AlternateContent xmlns:mc="http://schemas.openxmlformats.org/markup-compatibility/2006" xmlns:p14="http://schemas.microsoft.com/office/powerpoint/2010/main">
    <mc:Choice Requires="p14">
      <p:transition spd="slow" p14:dur="2000" advTm="134702"/>
    </mc:Choice>
    <mc:Fallback xmlns="">
      <p:transition spd="slow" advTm="13470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4584" y="452718"/>
            <a:ext cx="7053542" cy="4992506"/>
          </a:xfrm>
        </p:spPr>
        <p:txBody>
          <a:bodyPr/>
          <a:lstStyle/>
          <a:p>
            <a:pPr algn="ctr"/>
            <a:r>
              <a:rPr lang="ar-IQ" sz="9600" dirty="0" smtClean="0"/>
              <a:t/>
            </a:r>
            <a:br>
              <a:rPr lang="ar-IQ" sz="9600" dirty="0" smtClean="0"/>
            </a:br>
            <a:r>
              <a:rPr lang="ar-IQ" sz="9600" dirty="0" smtClean="0"/>
              <a:t>شكرا لكم</a:t>
            </a:r>
            <a:endParaRPr lang="ar-IQ" sz="9600" dirty="0"/>
          </a:p>
        </p:txBody>
      </p:sp>
    </p:spTree>
    <p:custDataLst>
      <p:tags r:id="rId1"/>
    </p:custDataLst>
    <p:extLst>
      <p:ext uri="{BB962C8B-B14F-4D97-AF65-F5344CB8AC3E}">
        <p14:creationId xmlns:p14="http://schemas.microsoft.com/office/powerpoint/2010/main" val="525557261"/>
      </p:ext>
    </p:extLst>
  </p:cSld>
  <p:clrMapOvr>
    <a:masterClrMapping/>
  </p:clrMapOvr>
  <mc:AlternateContent xmlns:mc="http://schemas.openxmlformats.org/markup-compatibility/2006" xmlns:p14="http://schemas.microsoft.com/office/powerpoint/2010/main">
    <mc:Choice Requires="p14">
      <p:transition spd="slow" p14:dur="2000" advTm="4259"/>
    </mc:Choice>
    <mc:Fallback xmlns="">
      <p:transition spd="slow" advTm="425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a:t>التأليف الحر</a:t>
            </a:r>
            <a:r>
              <a:rPr lang="en-US" b="1" dirty="0"/>
              <a:t> Wiki</a:t>
            </a:r>
            <a:r>
              <a:rPr lang="ar-IQ" b="1" dirty="0"/>
              <a:t>/ </a:t>
            </a:r>
            <a:r>
              <a:rPr lang="ar-IQ" b="1" dirty="0" smtClean="0"/>
              <a:t>المفهوم</a:t>
            </a:r>
            <a:endParaRPr lang="ar-IQ" dirty="0"/>
          </a:p>
        </p:txBody>
      </p:sp>
      <p:sp>
        <p:nvSpPr>
          <p:cNvPr id="3" name="عنصر نائب للمحتوى 2"/>
          <p:cNvSpPr>
            <a:spLocks noGrp="1"/>
          </p:cNvSpPr>
          <p:nvPr>
            <p:ph idx="1"/>
          </p:nvPr>
        </p:nvSpPr>
        <p:spPr/>
        <p:txBody>
          <a:bodyPr/>
          <a:lstStyle/>
          <a:p>
            <a:pPr marL="0" indent="0" algn="just">
              <a:buNone/>
            </a:pPr>
            <a:r>
              <a:rPr lang="ar-SA" sz="2800" dirty="0"/>
              <a:t>مصطلح ويكي </a:t>
            </a:r>
            <a:r>
              <a:rPr lang="en-US" sz="2800" dirty="0"/>
              <a:t>Wiki</a:t>
            </a:r>
            <a:r>
              <a:rPr lang="ar-SA" sz="2800" dirty="0"/>
              <a:t> كلمة مأخوذة من لغة شعب جزر هاواي الأصليين وهي تعني بسرعة، وقد استخدمت في مجال الإنترنت للتعبير عن سرعة الكتابة في الموسوعات الحرة. وكان أول ظهور لتطبيقات التأليف الحر في عام 1995 حيث قام كل من وارد كونيجام </a:t>
            </a:r>
            <a:r>
              <a:rPr lang="en-US" sz="2800" dirty="0" smtClean="0"/>
              <a:t>Ward </a:t>
            </a:r>
            <a:r>
              <a:rPr lang="en-US" sz="2800" dirty="0"/>
              <a:t>Cunnigham</a:t>
            </a:r>
            <a:r>
              <a:rPr lang="ar-SA" sz="2800" dirty="0"/>
              <a:t> وبو ليوف </a:t>
            </a:r>
            <a:r>
              <a:rPr lang="en-US" sz="2800" dirty="0"/>
              <a:t>Bo Leuf</a:t>
            </a:r>
            <a:r>
              <a:rPr lang="ar-SA" sz="2800" dirty="0"/>
              <a:t> بإنشاء أول موقع ويكي وهو </a:t>
            </a:r>
            <a:r>
              <a:rPr lang="en-US" sz="2800" dirty="0"/>
              <a:t>WikiWikiWeb</a:t>
            </a:r>
            <a:r>
              <a:rPr lang="ar-SA" sz="2800" dirty="0"/>
              <a:t> والذي شكل مجتمعاً متعاوناً مفتوحاً للجميع حيث يمكن لأي شخص أن يشارك في تطوير وزيادة محتويات الموقع. </a:t>
            </a:r>
            <a:endParaRPr lang="en-US" sz="2800" dirty="0"/>
          </a:p>
          <a:p>
            <a:pPr marL="0" indent="0">
              <a:buNone/>
            </a:pPr>
            <a:endParaRPr lang="ar-IQ" dirty="0"/>
          </a:p>
        </p:txBody>
      </p:sp>
    </p:spTree>
    <p:custDataLst>
      <p:tags r:id="rId1"/>
    </p:custDataLst>
    <p:extLst>
      <p:ext uri="{BB962C8B-B14F-4D97-AF65-F5344CB8AC3E}">
        <p14:creationId xmlns:p14="http://schemas.microsoft.com/office/powerpoint/2010/main" val="245584388"/>
      </p:ext>
    </p:extLst>
  </p:cSld>
  <p:clrMapOvr>
    <a:masterClrMapping/>
  </p:clrMapOvr>
  <mc:AlternateContent xmlns:mc="http://schemas.openxmlformats.org/markup-compatibility/2006" xmlns:p14="http://schemas.microsoft.com/office/powerpoint/2010/main">
    <mc:Choice Requires="p14">
      <p:transition spd="slow" p14:dur="2000" advTm="47232"/>
    </mc:Choice>
    <mc:Fallback xmlns="">
      <p:transition spd="slow" advTm="4723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التأليف الحر</a:t>
            </a:r>
            <a:r>
              <a:rPr lang="en-US" b="1" dirty="0"/>
              <a:t> Wiki</a:t>
            </a:r>
            <a:r>
              <a:rPr lang="ar-IQ" b="1" dirty="0"/>
              <a:t>/ </a:t>
            </a:r>
            <a:r>
              <a:rPr lang="ar-IQ" b="1" dirty="0" smtClean="0"/>
              <a:t>المفهوم</a:t>
            </a:r>
            <a:endParaRPr lang="ar-IQ" dirty="0"/>
          </a:p>
        </p:txBody>
      </p:sp>
      <p:sp>
        <p:nvSpPr>
          <p:cNvPr id="3" name="عنصر نائب للمحتوى 2"/>
          <p:cNvSpPr>
            <a:spLocks noGrp="1"/>
          </p:cNvSpPr>
          <p:nvPr>
            <p:ph idx="1"/>
          </p:nvPr>
        </p:nvSpPr>
        <p:spPr/>
        <p:txBody>
          <a:bodyPr/>
          <a:lstStyle/>
          <a:p>
            <a:pPr marL="0" indent="0" algn="just">
              <a:buNone/>
            </a:pPr>
            <a:r>
              <a:rPr lang="ar-SA" sz="3200" dirty="0"/>
              <a:t>التأليف الحر </a:t>
            </a:r>
            <a:r>
              <a:rPr lang="en-US" sz="3200" dirty="0"/>
              <a:t>Wiki</a:t>
            </a:r>
            <a:r>
              <a:rPr lang="ar-SA" sz="3200" dirty="0"/>
              <a:t> هو موقع أو مصدر إلكتروني يشارك المجتمع في صياغة وتعديل محتوياته، حيث يسمح لأي مستخدم بإضافة معلومات جديدة أو تعديل المعلومات الموجودة فيه، وهو يقوم على مبدأ مشاركة المجتمع في إثراء </a:t>
            </a:r>
            <a:r>
              <a:rPr lang="ar-SA" sz="3200" dirty="0" smtClean="0"/>
              <a:t>المعرفة</a:t>
            </a:r>
            <a:r>
              <a:rPr lang="ar-IQ" sz="3200" dirty="0" smtClean="0"/>
              <a:t>.</a:t>
            </a:r>
            <a:r>
              <a:rPr lang="ar-SA" sz="3200" dirty="0" smtClean="0"/>
              <a:t> </a:t>
            </a:r>
            <a:endParaRPr lang="en-US" sz="3200" dirty="0"/>
          </a:p>
          <a:p>
            <a:pPr marL="0" indent="0">
              <a:buNone/>
            </a:pPr>
            <a:endParaRPr lang="ar-IQ" dirty="0"/>
          </a:p>
        </p:txBody>
      </p:sp>
    </p:spTree>
    <p:custDataLst>
      <p:tags r:id="rId1"/>
    </p:custDataLst>
    <p:extLst>
      <p:ext uri="{BB962C8B-B14F-4D97-AF65-F5344CB8AC3E}">
        <p14:creationId xmlns:p14="http://schemas.microsoft.com/office/powerpoint/2010/main" val="2937785663"/>
      </p:ext>
    </p:extLst>
  </p:cSld>
  <p:clrMapOvr>
    <a:masterClrMapping/>
  </p:clrMapOvr>
  <mc:AlternateContent xmlns:mc="http://schemas.openxmlformats.org/markup-compatibility/2006" xmlns:p14="http://schemas.microsoft.com/office/powerpoint/2010/main">
    <mc:Choice Requires="p14">
      <p:transition spd="slow" p14:dur="2000" advTm="67668"/>
    </mc:Choice>
    <mc:Fallback xmlns="">
      <p:transition spd="slow" advTm="6766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التأليف الحر</a:t>
            </a:r>
            <a:r>
              <a:rPr lang="en-US" b="1" dirty="0" smtClean="0"/>
              <a:t> Wiki</a:t>
            </a:r>
            <a:r>
              <a:rPr lang="ar-IQ" b="1" dirty="0" smtClean="0"/>
              <a:t>/ المميزات</a:t>
            </a:r>
            <a:endParaRPr lang="ar-IQ" dirty="0"/>
          </a:p>
        </p:txBody>
      </p:sp>
      <p:sp>
        <p:nvSpPr>
          <p:cNvPr id="3" name="عنصر نائب للمحتوى 2"/>
          <p:cNvSpPr>
            <a:spLocks noGrp="1"/>
          </p:cNvSpPr>
          <p:nvPr>
            <p:ph idx="1"/>
          </p:nvPr>
        </p:nvSpPr>
        <p:spPr/>
        <p:txBody>
          <a:bodyPr>
            <a:normAutofit/>
          </a:bodyPr>
          <a:lstStyle/>
          <a:p>
            <a:pPr marL="0" indent="0">
              <a:buNone/>
            </a:pPr>
            <a:r>
              <a:rPr lang="ar-SA" b="1" dirty="0"/>
              <a:t>مميزات التأليف الحر</a:t>
            </a:r>
            <a:endParaRPr lang="en-US" dirty="0"/>
          </a:p>
          <a:p>
            <a:pPr marL="0" indent="0">
              <a:buNone/>
            </a:pPr>
            <a:r>
              <a:rPr lang="ar-SA" dirty="0" smtClean="0"/>
              <a:t>1- تبسيط </a:t>
            </a:r>
            <a:r>
              <a:rPr lang="ar-SA" dirty="0"/>
              <a:t>عملية تحرير المحتوى، فكل مقال يمكن تغيير محتوياته، فإذا أراد شخص تغيير محتويات الصفحة سيظهر له نموذج لتحرير المحتوى، وعندما ينتهي من إضافة وتعديل ما يريد عليه أن يقوم بحفظ التعديلات وستظهر الصفحة كما قام بتحريرها. </a:t>
            </a:r>
            <a:endParaRPr lang="en-US" dirty="0"/>
          </a:p>
          <a:p>
            <a:pPr marL="0" indent="0">
              <a:buNone/>
            </a:pPr>
            <a:r>
              <a:rPr lang="ar-SA" dirty="0" smtClean="0"/>
              <a:t>2- تستخدم </a:t>
            </a:r>
            <a:r>
              <a:rPr lang="ar-SA" dirty="0"/>
              <a:t>تطبيقات التأليف الحر أوامر بسيطة لتنسيق محتوياتها، فلا حاجة لتعلم لغة </a:t>
            </a:r>
            <a:r>
              <a:rPr lang="en-US" dirty="0"/>
              <a:t>HTML</a:t>
            </a:r>
            <a:r>
              <a:rPr lang="ar-SA" dirty="0"/>
              <a:t> للمشاركة في إضافة وتعديل محتويات مواقع ويكي، أوامر ويكي البسيطة تناسب أغلب الناس ممن لا يملكون خبرة كبيرة في استخدام الحاسوب أو في تطوير المواقع. </a:t>
            </a:r>
            <a:endParaRPr lang="en-US" dirty="0"/>
          </a:p>
          <a:p>
            <a:pPr marL="0" indent="0">
              <a:buNone/>
            </a:pPr>
            <a:endParaRPr lang="ar-IQ" dirty="0"/>
          </a:p>
        </p:txBody>
      </p:sp>
    </p:spTree>
    <p:custDataLst>
      <p:tags r:id="rId1"/>
    </p:custDataLst>
    <p:extLst>
      <p:ext uri="{BB962C8B-B14F-4D97-AF65-F5344CB8AC3E}">
        <p14:creationId xmlns:p14="http://schemas.microsoft.com/office/powerpoint/2010/main" val="4128397721"/>
      </p:ext>
    </p:extLst>
  </p:cSld>
  <p:clrMapOvr>
    <a:masterClrMapping/>
  </p:clrMapOvr>
  <mc:AlternateContent xmlns:mc="http://schemas.openxmlformats.org/markup-compatibility/2006" xmlns:p14="http://schemas.microsoft.com/office/powerpoint/2010/main">
    <mc:Choice Requires="p14">
      <p:transition spd="slow" p14:dur="2000" advTm="74635"/>
    </mc:Choice>
    <mc:Fallback xmlns="">
      <p:transition spd="slow" advTm="7463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التأليف الحر</a:t>
            </a:r>
            <a:r>
              <a:rPr lang="en-US" b="1" dirty="0"/>
              <a:t> Wiki</a:t>
            </a:r>
            <a:r>
              <a:rPr lang="ar-IQ" b="1" dirty="0"/>
              <a:t>/ المميزات</a:t>
            </a:r>
            <a:endParaRPr lang="ar-IQ" dirty="0"/>
          </a:p>
        </p:txBody>
      </p:sp>
      <p:sp>
        <p:nvSpPr>
          <p:cNvPr id="3" name="عنصر نائب للمحتوى 2"/>
          <p:cNvSpPr>
            <a:spLocks noGrp="1"/>
          </p:cNvSpPr>
          <p:nvPr>
            <p:ph idx="1"/>
          </p:nvPr>
        </p:nvSpPr>
        <p:spPr/>
        <p:txBody>
          <a:bodyPr/>
          <a:lstStyle/>
          <a:p>
            <a:pPr marL="0" indent="0" algn="just">
              <a:buNone/>
            </a:pPr>
            <a:r>
              <a:rPr lang="ar-SA" sz="2800" dirty="0" smtClean="0"/>
              <a:t>3- تحتفظ </a:t>
            </a:r>
            <a:r>
              <a:rPr lang="ar-SA" sz="2800" dirty="0"/>
              <a:t>تطبيقات التأليف الحر بسجل لتاريخ الصفحات، فإذا أخطأ شخص ما في تحرير إحدى الصفحات يمكن الرجوع إلى الصفحات السابقة المحفوظة، ويمكن المقارنة بين الصفحات لإظهار الفروق بينها، فلا خوف هنا من ارتكاب الأخطاء.</a:t>
            </a:r>
            <a:endParaRPr lang="en-US" sz="2800" dirty="0"/>
          </a:p>
          <a:p>
            <a:pPr marL="0" indent="0" algn="just">
              <a:buNone/>
            </a:pPr>
            <a:r>
              <a:rPr lang="ar-SA" sz="2800" dirty="0" smtClean="0"/>
              <a:t>4- تشجع </a:t>
            </a:r>
            <a:r>
              <a:rPr lang="ar-SA" sz="2800" dirty="0"/>
              <a:t>تطبيقات التأليف الحر على العمل الجماعي، فأغلب مواقع التأليف الحر تسمح لأي زائر بتعديل وإضافة المحتويات دون الحاجة إلى التسجيل في الموقع. </a:t>
            </a:r>
            <a:endParaRPr lang="en-US" sz="2800" dirty="0"/>
          </a:p>
          <a:p>
            <a:pPr marL="0" indent="0">
              <a:buNone/>
            </a:pPr>
            <a:endParaRPr lang="ar-IQ" dirty="0"/>
          </a:p>
        </p:txBody>
      </p:sp>
    </p:spTree>
    <p:custDataLst>
      <p:tags r:id="rId1"/>
    </p:custDataLst>
    <p:extLst>
      <p:ext uri="{BB962C8B-B14F-4D97-AF65-F5344CB8AC3E}">
        <p14:creationId xmlns:p14="http://schemas.microsoft.com/office/powerpoint/2010/main" val="1588832843"/>
      </p:ext>
    </p:extLst>
  </p:cSld>
  <p:clrMapOvr>
    <a:masterClrMapping/>
  </p:clrMapOvr>
  <mc:AlternateContent xmlns:mc="http://schemas.openxmlformats.org/markup-compatibility/2006" xmlns:p14="http://schemas.microsoft.com/office/powerpoint/2010/main">
    <mc:Choice Requires="p14">
      <p:transition spd="slow" p14:dur="2000" advTm="125698"/>
    </mc:Choice>
    <mc:Fallback xmlns="">
      <p:transition spd="slow" advTm="12569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التأليف الحر</a:t>
            </a:r>
            <a:r>
              <a:rPr lang="en-US" b="1" dirty="0"/>
              <a:t> Wiki</a:t>
            </a:r>
            <a:r>
              <a:rPr lang="ar-IQ" b="1" dirty="0"/>
              <a:t>/ </a:t>
            </a:r>
            <a:r>
              <a:rPr lang="ar-IQ" b="1" dirty="0" smtClean="0"/>
              <a:t>السلبيات</a:t>
            </a:r>
            <a:endParaRPr lang="ar-IQ" dirty="0"/>
          </a:p>
        </p:txBody>
      </p:sp>
      <p:sp>
        <p:nvSpPr>
          <p:cNvPr id="3" name="عنصر نائب للمحتوى 2"/>
          <p:cNvSpPr>
            <a:spLocks noGrp="1"/>
          </p:cNvSpPr>
          <p:nvPr>
            <p:ph idx="1"/>
          </p:nvPr>
        </p:nvSpPr>
        <p:spPr/>
        <p:txBody>
          <a:bodyPr/>
          <a:lstStyle/>
          <a:p>
            <a:pPr algn="just"/>
            <a:r>
              <a:rPr lang="ar-SA" sz="2800" b="1" dirty="0"/>
              <a:t>جوانب سلبية للتأليف الحر</a:t>
            </a:r>
            <a:r>
              <a:rPr lang="ar-SA" sz="2800" dirty="0"/>
              <a:t> </a:t>
            </a:r>
            <a:endParaRPr lang="en-US" sz="2800" dirty="0"/>
          </a:p>
          <a:p>
            <a:pPr marL="0" indent="0" algn="just">
              <a:buNone/>
            </a:pPr>
            <a:r>
              <a:rPr lang="ar-SA" sz="2800" dirty="0" smtClean="0"/>
              <a:t>1- عدم </a:t>
            </a:r>
            <a:r>
              <a:rPr lang="ar-SA" sz="2800" dirty="0"/>
              <a:t>الثقة الكاملة في المعلومات المنشورة في تطبيقات التأليف </a:t>
            </a:r>
            <a:r>
              <a:rPr lang="ar-SA" sz="2800" dirty="0" smtClean="0"/>
              <a:t>الحر بما </a:t>
            </a:r>
            <a:r>
              <a:rPr lang="ar-SA" sz="2800" dirty="0"/>
              <a:t>أنها مصادر حرة وتسمح لأي شخص بالإضافة والتحرير لمحتوياتها فتوجد احتمالات كبيرة بنشر معلومات خاطئة وبالتالي لا يمكن الاعتماد عليها كمصدر للمعلومات، وهو ما أكدته دراسة علمية في استراليا، حيث أوصت بعدم الاعتماد على الو</a:t>
            </a:r>
            <a:r>
              <a:rPr lang="ar-IQ" sz="2800" dirty="0"/>
              <a:t>ي</a:t>
            </a:r>
            <a:r>
              <a:rPr lang="ar-SA" sz="2800" dirty="0"/>
              <a:t>كيبيديا في مجال البحث العلمي.</a:t>
            </a:r>
            <a:endParaRPr lang="en-US" sz="2800" dirty="0"/>
          </a:p>
          <a:p>
            <a:pPr marL="0" indent="0">
              <a:buNone/>
            </a:pPr>
            <a:endParaRPr lang="ar-IQ" dirty="0"/>
          </a:p>
        </p:txBody>
      </p:sp>
    </p:spTree>
    <p:custDataLst>
      <p:tags r:id="rId1"/>
    </p:custDataLst>
    <p:extLst>
      <p:ext uri="{BB962C8B-B14F-4D97-AF65-F5344CB8AC3E}">
        <p14:creationId xmlns:p14="http://schemas.microsoft.com/office/powerpoint/2010/main" val="2624292027"/>
      </p:ext>
    </p:extLst>
  </p:cSld>
  <p:clrMapOvr>
    <a:masterClrMapping/>
  </p:clrMapOvr>
  <mc:AlternateContent xmlns:mc="http://schemas.openxmlformats.org/markup-compatibility/2006" xmlns:p14="http://schemas.microsoft.com/office/powerpoint/2010/main">
    <mc:Choice Requires="p14">
      <p:transition spd="slow" p14:dur="2000" advTm="61804"/>
    </mc:Choice>
    <mc:Fallback xmlns="">
      <p:transition spd="slow" advTm="6180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التأليف الحر</a:t>
            </a:r>
            <a:r>
              <a:rPr lang="en-US" b="1" dirty="0"/>
              <a:t> Wiki</a:t>
            </a:r>
            <a:r>
              <a:rPr lang="ar-IQ" b="1" dirty="0"/>
              <a:t>/ السلبيات</a:t>
            </a:r>
            <a:endParaRPr lang="ar-IQ" dirty="0"/>
          </a:p>
        </p:txBody>
      </p:sp>
      <p:sp>
        <p:nvSpPr>
          <p:cNvPr id="3" name="عنصر نائب للمحتوى 2"/>
          <p:cNvSpPr>
            <a:spLocks noGrp="1"/>
          </p:cNvSpPr>
          <p:nvPr>
            <p:ph idx="1"/>
          </p:nvPr>
        </p:nvSpPr>
        <p:spPr/>
        <p:txBody>
          <a:bodyPr>
            <a:normAutofit/>
          </a:bodyPr>
          <a:lstStyle/>
          <a:p>
            <a:pPr marL="0" indent="0">
              <a:buNone/>
            </a:pPr>
            <a:r>
              <a:rPr lang="ar-SA" sz="2800" dirty="0" smtClean="0"/>
              <a:t>2- تطبيقات </a:t>
            </a:r>
            <a:r>
              <a:rPr lang="ar-SA" sz="2800" dirty="0"/>
              <a:t>التأليف الحر مجال خصب للحرب المعلوماتية بين الدول </a:t>
            </a:r>
            <a:r>
              <a:rPr lang="ar-SA" sz="2800" dirty="0" smtClean="0"/>
              <a:t>والأشخاص وهو </a:t>
            </a:r>
            <a:r>
              <a:rPr lang="ar-SA" sz="2800" dirty="0"/>
              <a:t>ما حدث بالفعل، حيث قامت وزارة الدفاع الأمريكية بتحرير الصفحة الخاصة بالرئيس الإيراني في الموسوعة الحرة </a:t>
            </a:r>
            <a:r>
              <a:rPr lang="en-US" sz="2800" dirty="0" smtClean="0"/>
              <a:t>Wikipedia</a:t>
            </a:r>
            <a:r>
              <a:rPr lang="ar-IQ" sz="2800" dirty="0" smtClean="0"/>
              <a:t>.</a:t>
            </a:r>
            <a:endParaRPr lang="ar-IQ" dirty="0"/>
          </a:p>
        </p:txBody>
      </p:sp>
    </p:spTree>
    <p:custDataLst>
      <p:tags r:id="rId1"/>
    </p:custDataLst>
    <p:extLst>
      <p:ext uri="{BB962C8B-B14F-4D97-AF65-F5344CB8AC3E}">
        <p14:creationId xmlns:p14="http://schemas.microsoft.com/office/powerpoint/2010/main" val="1158881175"/>
      </p:ext>
    </p:extLst>
  </p:cSld>
  <p:clrMapOvr>
    <a:masterClrMapping/>
  </p:clrMapOvr>
  <mc:AlternateContent xmlns:mc="http://schemas.openxmlformats.org/markup-compatibility/2006" xmlns:p14="http://schemas.microsoft.com/office/powerpoint/2010/main">
    <mc:Choice Requires="p14">
      <p:transition spd="slow" p14:dur="2000" advTm="115072"/>
    </mc:Choice>
    <mc:Fallback xmlns="">
      <p:transition spd="slow" advTm="11507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التأليف الحر</a:t>
            </a:r>
            <a:r>
              <a:rPr lang="en-US" b="1" dirty="0"/>
              <a:t> Wiki</a:t>
            </a:r>
            <a:r>
              <a:rPr lang="ar-IQ" b="1" dirty="0"/>
              <a:t>/ </a:t>
            </a:r>
            <a:r>
              <a:rPr lang="ar-IQ" b="1" dirty="0" smtClean="0"/>
              <a:t>التطبيقات</a:t>
            </a:r>
            <a:endParaRPr lang="ar-IQ" dirty="0"/>
          </a:p>
        </p:txBody>
      </p:sp>
      <p:sp>
        <p:nvSpPr>
          <p:cNvPr id="3" name="عنصر نائب للمحتوى 2"/>
          <p:cNvSpPr>
            <a:spLocks noGrp="1"/>
          </p:cNvSpPr>
          <p:nvPr>
            <p:ph idx="1"/>
          </p:nvPr>
        </p:nvSpPr>
        <p:spPr/>
        <p:txBody>
          <a:bodyPr>
            <a:normAutofit/>
          </a:bodyPr>
          <a:lstStyle/>
          <a:p>
            <a:pPr algn="just"/>
            <a:r>
              <a:rPr lang="ar-SA" sz="2800" b="1" dirty="0"/>
              <a:t>تطبيقات التأليف الحر</a:t>
            </a:r>
            <a:r>
              <a:rPr lang="ar-SA" sz="2800" dirty="0"/>
              <a:t> </a:t>
            </a:r>
            <a:endParaRPr lang="en-US" sz="2800" dirty="0"/>
          </a:p>
          <a:p>
            <a:pPr marL="0" lvl="0" indent="0" algn="justLow">
              <a:buNone/>
            </a:pPr>
            <a:r>
              <a:rPr lang="ar-SA" sz="2800" dirty="0"/>
              <a:t>أنشئت مؤسسة تحمل أسم ويكي</a:t>
            </a:r>
            <a:r>
              <a:rPr lang="ar-IQ" sz="2800" dirty="0"/>
              <a:t>مي</a:t>
            </a:r>
            <a:r>
              <a:rPr lang="ar-SA" sz="2800" dirty="0" err="1" smtClean="0"/>
              <a:t>ديا</a:t>
            </a:r>
            <a:r>
              <a:rPr lang="ar-SA" sz="2800" dirty="0" smtClean="0"/>
              <a:t> </a:t>
            </a:r>
            <a:r>
              <a:rPr lang="en-US" sz="2800" dirty="0" smtClean="0"/>
              <a:t>Wikimedia</a:t>
            </a:r>
            <a:r>
              <a:rPr lang="ar-SA" sz="2800" dirty="0" smtClean="0"/>
              <a:t> </a:t>
            </a:r>
            <a:r>
              <a:rPr lang="ar-SA" sz="2800" dirty="0"/>
              <a:t> </a:t>
            </a:r>
            <a:r>
              <a:rPr lang="ar-SA" sz="2800" dirty="0" smtClean="0"/>
              <a:t>ومهمتها </a:t>
            </a:r>
            <a:r>
              <a:rPr lang="ar-SA" sz="2800" dirty="0"/>
              <a:t>إدارة تطبيقات التأليف الحر، وهى تطبيقات تهدف إلى إثراء المعرفة البشرية، وقد أصدرت عدة مصادر إلكترونية حرة أشهرها على الإطلاق </a:t>
            </a:r>
            <a:r>
              <a:rPr lang="ar-SA" sz="2800" dirty="0" smtClean="0"/>
              <a:t>هي </a:t>
            </a:r>
            <a:r>
              <a:rPr lang="ar-SA" sz="2800" dirty="0"/>
              <a:t>الموسوعة الحرة </a:t>
            </a:r>
            <a:r>
              <a:rPr lang="en-US" sz="2800" dirty="0"/>
              <a:t>Wikipedia</a:t>
            </a:r>
            <a:r>
              <a:rPr lang="ar-SA" sz="2800" dirty="0"/>
              <a:t>، وما لا يعرفه الكثيرون أن هناك العديد من التطبيقات حرة التأليف أصدرتها مؤسسة ويك</a:t>
            </a:r>
            <a:r>
              <a:rPr lang="ar-IQ" sz="2800" dirty="0"/>
              <a:t>يمي</a:t>
            </a:r>
            <a:r>
              <a:rPr lang="ar-SA" sz="2800" dirty="0"/>
              <a:t>ديا، وجميع تلك التطبيقات تعتمد على مبدأ التأليف الحر، ومن أبرز هذه التطبيقات: </a:t>
            </a:r>
            <a:endParaRPr lang="en-US" sz="2800" dirty="0"/>
          </a:p>
          <a:p>
            <a:pPr marL="0" indent="0">
              <a:buNone/>
            </a:pPr>
            <a:endParaRPr lang="ar-IQ" dirty="0"/>
          </a:p>
        </p:txBody>
      </p:sp>
    </p:spTree>
    <p:extLst>
      <p:ext uri="{BB962C8B-B14F-4D97-AF65-F5344CB8AC3E}">
        <p14:creationId xmlns:p14="http://schemas.microsoft.com/office/powerpoint/2010/main" val="2950279022"/>
      </p:ext>
    </p:extLst>
  </p:cSld>
  <p:clrMapOvr>
    <a:masterClrMapping/>
  </p:clrMapOvr>
  <mc:AlternateContent xmlns:mc="http://schemas.openxmlformats.org/markup-compatibility/2006" xmlns:p14="http://schemas.microsoft.com/office/powerpoint/2010/main">
    <mc:Choice Requires="p14">
      <p:transition spd="slow" p14:dur="2000" advTm="41747"/>
    </mc:Choice>
    <mc:Fallback xmlns="">
      <p:transition spd="slow" advTm="41747"/>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التأليف الحر</a:t>
            </a:r>
            <a:r>
              <a:rPr lang="en-US" b="1" dirty="0"/>
              <a:t> Wiki</a:t>
            </a:r>
            <a:r>
              <a:rPr lang="ar-IQ" b="1" dirty="0"/>
              <a:t>/ </a:t>
            </a:r>
            <a:r>
              <a:rPr lang="ar-IQ" b="1" dirty="0" smtClean="0"/>
              <a:t>التطبيقات</a:t>
            </a:r>
            <a:endParaRPr lang="ar-IQ" dirty="0"/>
          </a:p>
        </p:txBody>
      </p:sp>
      <p:sp>
        <p:nvSpPr>
          <p:cNvPr id="3" name="عنصر نائب للمحتوى 2"/>
          <p:cNvSpPr>
            <a:spLocks noGrp="1"/>
          </p:cNvSpPr>
          <p:nvPr>
            <p:ph idx="1"/>
          </p:nvPr>
        </p:nvSpPr>
        <p:spPr/>
        <p:txBody>
          <a:bodyPr/>
          <a:lstStyle/>
          <a:p>
            <a:pPr lvl="0"/>
            <a:r>
              <a:rPr lang="ar-SA" dirty="0"/>
              <a:t>تطبيق الموسوعات الحرة </a:t>
            </a:r>
            <a:r>
              <a:rPr lang="en-US" dirty="0"/>
              <a:t>Wikipedia</a:t>
            </a:r>
          </a:p>
          <a:p>
            <a:pPr lvl="0"/>
            <a:r>
              <a:rPr lang="ar-SA" dirty="0"/>
              <a:t>تطبيق الكتب الحرة </a:t>
            </a:r>
            <a:r>
              <a:rPr lang="en-US" dirty="0"/>
              <a:t>WikiBooks </a:t>
            </a:r>
          </a:p>
          <a:p>
            <a:pPr lvl="0"/>
            <a:r>
              <a:rPr lang="ar-SA" dirty="0"/>
              <a:t>تطبيق القواميس الحرة </a:t>
            </a:r>
            <a:r>
              <a:rPr lang="en-US" dirty="0"/>
              <a:t>Wikitionary </a:t>
            </a:r>
          </a:p>
          <a:p>
            <a:pPr lvl="0"/>
            <a:r>
              <a:rPr lang="ar-SA" dirty="0"/>
              <a:t>تطبيق الأخبار </a:t>
            </a:r>
            <a:r>
              <a:rPr lang="en-US" dirty="0"/>
              <a:t>Wikinews </a:t>
            </a:r>
          </a:p>
          <a:p>
            <a:pPr lvl="0"/>
            <a:r>
              <a:rPr lang="ar-SA" dirty="0"/>
              <a:t>تطبيق التعليم </a:t>
            </a:r>
            <a:r>
              <a:rPr lang="en-US" dirty="0"/>
              <a:t>Wikiversity </a:t>
            </a:r>
          </a:p>
          <a:p>
            <a:pPr lvl="0"/>
            <a:r>
              <a:rPr lang="ar-SA" dirty="0"/>
              <a:t>تطبيق الوسائط المتعددة </a:t>
            </a:r>
            <a:r>
              <a:rPr lang="en-US" dirty="0"/>
              <a:t>MediaWiki </a:t>
            </a:r>
          </a:p>
          <a:p>
            <a:pPr marL="0" indent="0">
              <a:buNone/>
            </a:pPr>
            <a:endParaRPr lang="ar-IQ" dirty="0"/>
          </a:p>
        </p:txBody>
      </p:sp>
    </p:spTree>
    <p:custDataLst>
      <p:tags r:id="rId1"/>
    </p:custDataLst>
    <p:extLst>
      <p:ext uri="{BB962C8B-B14F-4D97-AF65-F5344CB8AC3E}">
        <p14:creationId xmlns:p14="http://schemas.microsoft.com/office/powerpoint/2010/main" val="114556854"/>
      </p:ext>
    </p:extLst>
  </p:cSld>
  <p:clrMapOvr>
    <a:masterClrMapping/>
  </p:clrMapOvr>
  <mc:AlternateContent xmlns:mc="http://schemas.openxmlformats.org/markup-compatibility/2006" xmlns:p14="http://schemas.microsoft.com/office/powerpoint/2010/main">
    <mc:Choice Requires="p14">
      <p:transition spd="slow" p14:dur="2000" advTm="34810"/>
    </mc:Choice>
    <mc:Fallback xmlns="">
      <p:transition spd="slow" advTm="3481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7.9"/>
</p:tagLst>
</file>

<file path=ppt/tags/tag10.xml><?xml version="1.0" encoding="utf-8"?>
<p:tagLst xmlns:a="http://schemas.openxmlformats.org/drawingml/2006/main" xmlns:r="http://schemas.openxmlformats.org/officeDocument/2006/relationships" xmlns:p="http://schemas.openxmlformats.org/presentationml/2006/main">
  <p:tag name="TIMING" val="|1"/>
</p:tagLst>
</file>

<file path=ppt/tags/tag2.xml><?xml version="1.0" encoding="utf-8"?>
<p:tagLst xmlns:a="http://schemas.openxmlformats.org/drawingml/2006/main" xmlns:r="http://schemas.openxmlformats.org/officeDocument/2006/relationships" xmlns:p="http://schemas.openxmlformats.org/presentationml/2006/main">
  <p:tag name="TIMING" val="|3"/>
</p:tagLst>
</file>

<file path=ppt/tags/tag3.xml><?xml version="1.0" encoding="utf-8"?>
<p:tagLst xmlns:a="http://schemas.openxmlformats.org/drawingml/2006/main" xmlns:r="http://schemas.openxmlformats.org/officeDocument/2006/relationships" xmlns:p="http://schemas.openxmlformats.org/presentationml/2006/main">
  <p:tag name="TIMING" val="|0.9"/>
</p:tagLst>
</file>

<file path=ppt/tags/tag4.xml><?xml version="1.0" encoding="utf-8"?>
<p:tagLst xmlns:a="http://schemas.openxmlformats.org/drawingml/2006/main" xmlns:r="http://schemas.openxmlformats.org/officeDocument/2006/relationships" xmlns:p="http://schemas.openxmlformats.org/presentationml/2006/main">
  <p:tag name="TIMING" val="|1.5|27.9"/>
</p:tagLst>
</file>

<file path=ppt/tags/tag5.xml><?xml version="1.0" encoding="utf-8"?>
<p:tagLst xmlns:a="http://schemas.openxmlformats.org/drawingml/2006/main" xmlns:r="http://schemas.openxmlformats.org/officeDocument/2006/relationships" xmlns:p="http://schemas.openxmlformats.org/presentationml/2006/main">
  <p:tag name="TIMING" val="|1|82.6"/>
</p:tagLst>
</file>

<file path=ppt/tags/tag6.xml><?xml version="1.0" encoding="utf-8"?>
<p:tagLst xmlns:a="http://schemas.openxmlformats.org/drawingml/2006/main" xmlns:r="http://schemas.openxmlformats.org/officeDocument/2006/relationships" xmlns:p="http://schemas.openxmlformats.org/presentationml/2006/main">
  <p:tag name="TIMING" val="|7.3"/>
</p:tagLst>
</file>

<file path=ppt/tags/tag7.xml><?xml version="1.0" encoding="utf-8"?>
<p:tagLst xmlns:a="http://schemas.openxmlformats.org/drawingml/2006/main" xmlns:r="http://schemas.openxmlformats.org/officeDocument/2006/relationships" xmlns:p="http://schemas.openxmlformats.org/presentationml/2006/main">
  <p:tag name="TIMING" val="|1.1"/>
</p:tagLst>
</file>

<file path=ppt/tags/tag8.xml><?xml version="1.0" encoding="utf-8"?>
<p:tagLst xmlns:a="http://schemas.openxmlformats.org/drawingml/2006/main" xmlns:r="http://schemas.openxmlformats.org/officeDocument/2006/relationships" xmlns:p="http://schemas.openxmlformats.org/presentationml/2006/main">
  <p:tag name="TIMING" val="|0.8"/>
</p:tagLst>
</file>

<file path=ppt/tags/tag9.xml><?xml version="1.0" encoding="utf-8"?>
<p:tagLst xmlns:a="http://schemas.openxmlformats.org/drawingml/2006/main" xmlns:r="http://schemas.openxmlformats.org/officeDocument/2006/relationships" xmlns:p="http://schemas.openxmlformats.org/presentationml/2006/main">
  <p:tag name="TIMING" val="|1.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التاليف الحر</Template>
  <TotalTime>175</TotalTime>
  <Words>515</Words>
  <Application>Microsoft Office PowerPoint</Application>
  <PresentationFormat>عرض على الشاشة (3:4)‏</PresentationFormat>
  <Paragraphs>43</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أيون</vt:lpstr>
      <vt:lpstr>التأليف الحر Wiki</vt:lpstr>
      <vt:lpstr>التأليف الحر Wiki/ المفهوم</vt:lpstr>
      <vt:lpstr>التأليف الحر Wiki/ المفهوم</vt:lpstr>
      <vt:lpstr>التأليف الحر Wiki/ المميزات</vt:lpstr>
      <vt:lpstr>التأليف الحر Wiki/ المميزات</vt:lpstr>
      <vt:lpstr>التأليف الحر Wiki/ السلبيات</vt:lpstr>
      <vt:lpstr>التأليف الحر Wiki/ السلبيات</vt:lpstr>
      <vt:lpstr>التأليف الحر Wiki/ التطبيقات</vt:lpstr>
      <vt:lpstr>التأليف الحر Wiki/ التطبيقات</vt:lpstr>
      <vt:lpstr>التأليف الحر Wiki/ ويكيبيديا العربية</vt:lpstr>
      <vt:lpstr>التأليف الحر Wiki/ ويكيبيديا العربية</vt:lpstr>
      <vt:lpstr>التأليف الحر/ تمرين</vt:lpstr>
      <vt:lpstr> شكرا لكم</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شبكات المعلومات</dc:title>
  <dc:creator>Dr.salman</dc:creator>
  <cp:lastModifiedBy>1BrotherCenter</cp:lastModifiedBy>
  <cp:revision>16</cp:revision>
  <dcterms:created xsi:type="dcterms:W3CDTF">2020-03-06T19:35:30Z</dcterms:created>
  <dcterms:modified xsi:type="dcterms:W3CDTF">2020-08-09T07:53:34Z</dcterms:modified>
</cp:coreProperties>
</file>